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4"/>
  </p:sldMasterIdLst>
  <p:notesMasterIdLst>
    <p:notesMasterId r:id="rId15"/>
  </p:notesMasterIdLst>
  <p:sldIdLst>
    <p:sldId id="339" r:id="rId5"/>
    <p:sldId id="289" r:id="rId6"/>
    <p:sldId id="295" r:id="rId7"/>
    <p:sldId id="297" r:id="rId8"/>
    <p:sldId id="341" r:id="rId9"/>
    <p:sldId id="342" r:id="rId10"/>
    <p:sldId id="343" r:id="rId11"/>
    <p:sldId id="344" r:id="rId12"/>
    <p:sldId id="337" r:id="rId13"/>
    <p:sldId id="307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96C0A7-996F-481B-BBA4-D702502D4416}">
          <p14:sldIdLst>
            <p14:sldId id="339"/>
            <p14:sldId id="289"/>
            <p14:sldId id="295"/>
            <p14:sldId id="297"/>
            <p14:sldId id="341"/>
            <p14:sldId id="342"/>
            <p14:sldId id="343"/>
            <p14:sldId id="344"/>
            <p14:sldId id="337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pos="2304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  <p15:guide id="5" orient="horz" pos="2664" userDrawn="1">
          <p15:clr>
            <a:srgbClr val="A4A3A4"/>
          </p15:clr>
        </p15:guide>
        <p15:guide id="6" orient="horz" pos="2904" userDrawn="1">
          <p15:clr>
            <a:srgbClr val="A4A3A4"/>
          </p15:clr>
        </p15:guide>
        <p15:guide id="7" orient="horz" pos="2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DA1"/>
    <a:srgbClr val="FFE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96D07-40F4-8F3D-50DD-E708AFAB9CFB}" v="117" dt="2020-10-05T12:14:25.362"/>
    <p1510:client id="{66F102BA-D6E8-42D1-8B31-E3440EDB3B52}" v="2" dt="2020-10-05T18:17:40.122"/>
    <p1510:client id="{77F815B2-5955-44AE-AC04-604B69FD2D53}" v="18" dt="2020-10-06T11:07:09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9" autoAdjust="0"/>
  </p:normalViewPr>
  <p:slideViewPr>
    <p:cSldViewPr snapToGrid="0">
      <p:cViewPr>
        <p:scale>
          <a:sx n="66" d="100"/>
          <a:sy n="66" d="100"/>
        </p:scale>
        <p:origin x="2274" y="858"/>
      </p:cViewPr>
      <p:guideLst>
        <p:guide orient="horz" pos="1488"/>
        <p:guide pos="600"/>
        <p:guide pos="2304"/>
        <p:guide orient="horz" pos="1392"/>
        <p:guide orient="horz" pos="2664"/>
        <p:guide orient="horz" pos="2904"/>
        <p:guide orient="horz" pos="2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ans IKEA Regular" panose="020B050204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ans IKEA Regular" panose="020B0502040504020204" pitchFamily="34" charset="0"/>
              </a:defRPr>
            </a:lvl1pPr>
          </a:lstStyle>
          <a:p>
            <a:fld id="{4ED8FB4C-BA8B-AC44-98B7-11B0A7E6863C}" type="datetimeFigureOut">
              <a:rPr lang="en-GB" smtClean="0"/>
              <a:pPr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ans IKEA Regular" panose="020B050204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ans IKEA Regular" panose="020B0502040504020204" pitchFamily="34" charset="0"/>
              </a:defRPr>
            </a:lvl1pPr>
          </a:lstStyle>
          <a:p>
            <a:fld id="{BD73A654-2563-7A48-908C-44A96CAA3F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2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ans IKEA Regular" panose="020B050204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ans IKEA Regular" panose="020B050204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ans IKEA Regular" panose="020B050204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ans IKEA Regular" panose="020B050204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ans IKEA Regular" panose="020B050204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                                  Слайд-заглушка. Можем начать со слайда 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4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Ну что же, спасибо вам большое за внимание, не говорим прощайте,</a:t>
            </a:r>
            <a:r>
              <a:rPr lang="ru-RU" b="0" baseline="0" dirty="0"/>
              <a:t> говорим «до свидания». Потому уверены, что через некоторое время встретимся с вами еще в наших магазинах, а, может быть, кому-то из вас скоро мы скажем «</a:t>
            </a:r>
            <a:r>
              <a:rPr lang="ru-RU" b="0" baseline="0" dirty="0" err="1"/>
              <a:t>Хей</a:t>
            </a:r>
            <a:r>
              <a:rPr lang="ru-RU" b="0" baseline="0" dirty="0"/>
              <a:t>!» как коллеге.</a:t>
            </a:r>
          </a:p>
          <a:p>
            <a:endParaRPr lang="ru-RU" b="0" baseline="0" dirty="0"/>
          </a:p>
          <a:p>
            <a:r>
              <a:rPr lang="ru-RU" b="0" baseline="0" dirty="0"/>
              <a:t>А пока: «Хэй до!» До свидания!</a:t>
            </a:r>
          </a:p>
          <a:p>
            <a:endParaRPr lang="ru-RU" b="0" baseline="0" dirty="0"/>
          </a:p>
          <a:p>
            <a:endParaRPr lang="ru-RU" b="0" baseline="0" dirty="0"/>
          </a:p>
          <a:p>
            <a:endParaRPr lang="ru-RU" b="0" baseline="0" dirty="0"/>
          </a:p>
          <a:p>
            <a:endParaRPr lang="ru-RU" b="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0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Сейчас ИКЕА –</a:t>
            </a:r>
            <a:r>
              <a:rPr lang="ru-RU" baseline="0" dirty="0"/>
              <a:t> это более 200,000 сотрудников в 52 странах.</a:t>
            </a:r>
          </a:p>
          <a:p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 России у нас 15 магазинов в разных городах страны, крупнейший в Европе, дистрибьюторский центр, 14 торговых центров «МЕГА». </a:t>
            </a:r>
          </a:p>
          <a:p>
            <a:endParaRPr lang="ru-RU" baseline="0" dirty="0"/>
          </a:p>
          <a:p>
            <a:r>
              <a:rPr lang="ru-RU" baseline="0" dirty="0"/>
              <a:t>Московские магазины входят в первую пятерку мира по цифрам продаж – это очень здорово, повод для гордости.</a:t>
            </a:r>
          </a:p>
          <a:p>
            <a:endParaRPr lang="ru-RU" baseline="0" dirty="0"/>
          </a:p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6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Мечта – изменить к лучшему повседневную жизнь</a:t>
            </a:r>
            <a:r>
              <a:rPr lang="ru-RU" baseline="0" dirty="0"/>
              <a:t> многих людей. Это то, на чем мы стоим, основа нашего бизнеса и взаимодействия с покупателями.</a:t>
            </a:r>
          </a:p>
          <a:p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Это значит, что нам нужны соответствующие люди. Которые стали бы частью нашей команды. Команды </a:t>
            </a:r>
            <a:r>
              <a:rPr lang="ru-RU" sz="1200" dirty="0">
                <a:latin typeface="Noto IKEA Latin" panose="020B0502040504020204" pitchFamily="34" charset="0"/>
                <a:ea typeface="+mn-lt"/>
                <a:cs typeface="+mn-lt"/>
              </a:rPr>
              <a:t>непохожих</a:t>
            </a:r>
            <a:r>
              <a:rPr lang="en-US" sz="1200" dirty="0">
                <a:latin typeface="Noto IKEA Latin" panose="020B0502040504020204" pitchFamily="34" charset="0"/>
                <a:ea typeface="+mn-lt"/>
                <a:cs typeface="+mn-lt"/>
              </a:rPr>
              <a:t>,</a:t>
            </a:r>
            <a:r>
              <a:rPr lang="ru-RU" sz="1200" dirty="0">
                <a:latin typeface="Noto IKEA Latin" panose="020B0502040504020204" pitchFamily="34" charset="0"/>
                <a:ea typeface="+mn-lt"/>
                <a:cs typeface="+mn-lt"/>
              </a:rPr>
              <a:t> талантливых</a:t>
            </a:r>
            <a:r>
              <a:rPr lang="en-US" sz="1200" dirty="0">
                <a:latin typeface="Noto IKEA Latin" panose="020B0502040504020204" pitchFamily="34" charset="0"/>
                <a:ea typeface="+mn-lt"/>
                <a:cs typeface="+mn-lt"/>
              </a:rPr>
              <a:t> и </a:t>
            </a:r>
            <a:r>
              <a:rPr lang="ru-RU" sz="1200" dirty="0">
                <a:latin typeface="Noto IKEA Latin" panose="020B0502040504020204" pitchFamily="34" charset="0"/>
                <a:ea typeface="+mn-lt"/>
                <a:cs typeface="+mn-lt"/>
              </a:rPr>
              <a:t>искренних</a:t>
            </a:r>
            <a:r>
              <a:rPr lang="en-US" sz="12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ru-RU" sz="1200" dirty="0">
                <a:latin typeface="Noto IKEA Latin" panose="020B0502040504020204" pitchFamily="34" charset="0"/>
                <a:ea typeface="+mn-lt"/>
                <a:cs typeface="+mn-lt"/>
              </a:rPr>
              <a:t>людей</a:t>
            </a:r>
            <a:r>
              <a:rPr lang="en-US" sz="1200" dirty="0">
                <a:latin typeface="Noto IKEA Latin" panose="020B0502040504020204" pitchFamily="34" charset="0"/>
                <a:ea typeface="+mn-lt"/>
                <a:cs typeface="+mn-lt"/>
              </a:rPr>
              <a:t>,</a:t>
            </a:r>
            <a:r>
              <a:rPr lang="ru-RU" sz="1200" dirty="0">
                <a:latin typeface="Noto IKEA Latin" panose="020B0502040504020204" pitchFamily="34" charset="0"/>
                <a:ea typeface="+mn-lt"/>
                <a:cs typeface="+mn-lt"/>
              </a:rPr>
              <a:t> которым</a:t>
            </a:r>
            <a:r>
              <a:rPr lang="en-US" sz="12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ru-RU" sz="1200" dirty="0">
                <a:latin typeface="Noto IKEA Latin" panose="020B0502040504020204" pitchFamily="34" charset="0"/>
                <a:ea typeface="+mn-lt"/>
                <a:cs typeface="+mn-lt"/>
              </a:rPr>
              <a:t>нравится</a:t>
            </a:r>
            <a:r>
              <a:rPr lang="en-US" sz="12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ru-RU" sz="1200" dirty="0">
                <a:latin typeface="Noto IKEA Latin" panose="020B0502040504020204" pitchFamily="34" charset="0"/>
                <a:ea typeface="+mn-lt"/>
                <a:cs typeface="+mn-lt"/>
              </a:rPr>
              <a:t>заниматься обустройством дома</a:t>
            </a:r>
            <a:r>
              <a:rPr lang="ru-RU" sz="1200" baseline="0" dirty="0">
                <a:latin typeface="Noto IKEA Latin" panose="020B0502040504020204" pitchFamily="34" charset="0"/>
                <a:ea typeface="+mn-lt"/>
                <a:cs typeface="+mn-lt"/>
              </a:rPr>
              <a:t> и которые разделяют наши ценности.</a:t>
            </a:r>
            <a:endParaRPr lang="ru-RU" sz="1400" dirty="0">
              <a:solidFill>
                <a:srgbClr val="111111"/>
              </a:solidFill>
              <a:latin typeface="Noto IKEA Latin" panose="020B0502040504020204" pitchFamily="34" charset="0"/>
            </a:endParaRPr>
          </a:p>
          <a:p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Следующий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8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ИКЕА – ценностно-ориентированная компания.</a:t>
            </a:r>
            <a:r>
              <a:rPr lang="ru-RU" b="1" baseline="0" dirty="0"/>
              <a:t> Мы верим в единство, сплоченность, энтузиазм, взаимопомощь и работу в команде. </a:t>
            </a:r>
          </a:p>
          <a:p>
            <a:r>
              <a:rPr lang="ru-RU" b="1" baseline="0" dirty="0"/>
              <a:t>Мы работаем вместе, достигаем успехов, совершаем ошибки, учимся на этих успехах и ошибках, и это тоже важнейшая составляющая нашей культуры</a:t>
            </a:r>
            <a:r>
              <a:rPr lang="ru-RU" baseline="0" dirty="0"/>
              <a:t>.</a:t>
            </a:r>
          </a:p>
          <a:p>
            <a:endParaRPr lang="ru-RU" baseline="0" dirty="0"/>
          </a:p>
          <a:p>
            <a:r>
              <a:rPr lang="ru-RU" b="0" baseline="0" dirty="0"/>
              <a:t>Одна из важнейших ценностей для нас –</a:t>
            </a:r>
          </a:p>
          <a:p>
            <a:r>
              <a:rPr lang="ru-RU" b="0" baseline="0" dirty="0"/>
              <a:t>ИКЕА во всем мире, и, конечно же, в России мы переходим на возобновляемые источники энергии, принимаем на переработку батарейки, текстиль и ДАЖЕ МЕБЕЛЬ! Мы помогаем больницам и сотрудничаем с социальными предпринимателями, а также много помогаем детям и людям в различных жизненных ситуациях</a:t>
            </a:r>
            <a:r>
              <a:rPr lang="ru-RU" b="1" baseline="0" dirty="0"/>
              <a:t>.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26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Noto Sans IKEA Regular"/>
              </a:rPr>
              <a:t>Как видите, более 10% сотрудников только за один год сделали какие-то следующие шаги в своем развитии и карьерах. Это не было бы возможным, если бы мы не предоставляли всем равные права и возможности. Не имеет значения ваш возраст, пол, жизненный опыт, взгляды,</a:t>
            </a:r>
            <a:r>
              <a:rPr lang="ru-RU" baseline="0" dirty="0"/>
              <a:t> </a:t>
            </a:r>
            <a:r>
              <a:rPr lang="ru-RU" dirty="0">
                <a:latin typeface="Noto Sans IKEA Regular"/>
              </a:rPr>
              <a:t>для того, чтобы сделать следующий шаг.</a:t>
            </a:r>
            <a:r>
              <a:rPr lang="en-US" dirty="0">
                <a:latin typeface="Noto Sans IKEA Regular"/>
              </a:rPr>
              <a:t> </a:t>
            </a:r>
            <a:r>
              <a:rPr lang="ru-RU" dirty="0">
                <a:latin typeface="Noto Sans IKEA Regular"/>
              </a:rPr>
              <a:t>Вне зависимости от того, 18 лет тебе или 70.</a:t>
            </a:r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Мы – компания равных возможностей. Так что ждем вас в нашу команду!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0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Noto Sans IKEA Regular"/>
              </a:rPr>
              <a:t>Как видите, более 10% сотрудников только за один год сделали какие-то следующие шаги в своем развитии и карьерах. Это не было бы возможным, если бы мы не предоставляли всем равные права и возможности. Не имеет значения ваш возраст, пол, жизненный опыт, взгляды,</a:t>
            </a:r>
            <a:r>
              <a:rPr lang="ru-RU" baseline="0" dirty="0"/>
              <a:t> </a:t>
            </a:r>
            <a:r>
              <a:rPr lang="ru-RU" dirty="0">
                <a:latin typeface="Noto Sans IKEA Regular"/>
              </a:rPr>
              <a:t>для того, чтобы сделать следующий шаг.</a:t>
            </a:r>
            <a:r>
              <a:rPr lang="en-US" dirty="0">
                <a:latin typeface="Noto Sans IKEA Regular"/>
              </a:rPr>
              <a:t> </a:t>
            </a:r>
            <a:r>
              <a:rPr lang="ru-RU" dirty="0">
                <a:latin typeface="Noto Sans IKEA Regular"/>
              </a:rPr>
              <a:t>Вне зависимости от того, 18 лет тебе или 70.</a:t>
            </a:r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Мы – компания равных возможностей. Так что ждем вас в нашу команду!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Noto Sans IKEA Regular"/>
              </a:rPr>
              <a:t>Как видите, более 10% сотрудников только за один год сделали какие-то следующие шаги в своем развитии и карьерах. Это не было бы возможным, если бы мы не предоставляли всем равные права и возможности. Не имеет значения ваш возраст, пол, жизненный опыт, взгляды,</a:t>
            </a:r>
            <a:r>
              <a:rPr lang="ru-RU" baseline="0" dirty="0"/>
              <a:t> </a:t>
            </a:r>
            <a:r>
              <a:rPr lang="ru-RU" dirty="0">
                <a:latin typeface="Noto Sans IKEA Regular"/>
              </a:rPr>
              <a:t>для того, чтобы сделать следующий шаг.</a:t>
            </a:r>
            <a:r>
              <a:rPr lang="en-US" dirty="0">
                <a:latin typeface="Noto Sans IKEA Regular"/>
              </a:rPr>
              <a:t> </a:t>
            </a:r>
            <a:r>
              <a:rPr lang="ru-RU" dirty="0">
                <a:latin typeface="Noto Sans IKEA Regular"/>
              </a:rPr>
              <a:t>Вне зависимости от того, 18 лет тебе или 70.</a:t>
            </a:r>
            <a:endParaRPr lang="ru-RU" baseline="0" dirty="0"/>
          </a:p>
          <a:p>
            <a:endParaRPr lang="ru-RU" baseline="0" dirty="0"/>
          </a:p>
          <a:p>
            <a:r>
              <a:rPr lang="ru-RU" baseline="0" dirty="0"/>
              <a:t>Мы – компания равных возможностей. Так что ждем вас в нашу команду!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3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00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3A654-2563-7A48-908C-44A96CAA3F5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7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573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7BDD2D6B-00E4-5F44-8A42-9CAFBF28188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978964" y="5829172"/>
            <a:ext cx="2700000" cy="32004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Noto Sans IKEA" panose="020B05020405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>
                <a:solidFill>
                  <a:schemeClr val="bg1">
                    <a:lumMod val="85000"/>
                  </a:schemeClr>
                </a:solidFill>
              </a:rPr>
              <a:t>© Inter IKEA Systems B.V. 2020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12EBB2E-CC5E-2346-B81B-86FF067D7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521" y="5135040"/>
            <a:ext cx="2409036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Noto Sans IKEA" panose="020B050204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Noto Sans IKEA" panose="020B0502040504020204" pitchFamily="34" charset="0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IKEA" panose="020B0502040504020204" pitchFamily="34" charset="0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IKEA" panose="020B050204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IKEA" panose="020B050204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IKEA" panose="020B050204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mailto:eugenia.dolgovykh@ingka.ikea.com" TargetMode="External"/><Relationship Id="rId4" Type="http://schemas.openxmlformats.org/officeDocument/2006/relationships/hyperlink" Target="mailto:evgeniya.vyatkina@ingka.ikea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желтый, человек, рубашк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DDA0CBC2-27DA-4FAD-A69E-FD1B33B3D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419" y="2305417"/>
            <a:ext cx="2006930" cy="272163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8452146-CC60-48F8-AB26-C58E83BE0B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4" t="4332" r="-364"/>
          <a:stretch/>
        </p:blipFill>
        <p:spPr>
          <a:xfrm>
            <a:off x="8476022" y="2325620"/>
            <a:ext cx="2006930" cy="27216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1749B5-7AF7-44B8-85D8-100FD60D2716}"/>
              </a:ext>
            </a:extLst>
          </p:cNvPr>
          <p:cNvSpPr txBox="1"/>
          <p:nvPr/>
        </p:nvSpPr>
        <p:spPr>
          <a:xfrm>
            <a:off x="1123822" y="2228671"/>
            <a:ext cx="3483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Noto IKEA Latin" panose="020B0502040504020204" pitchFamily="34" charset="0"/>
              </a:rPr>
              <a:t>Специалисты по управлению персоналом и корпоративной культуре </a:t>
            </a:r>
          </a:p>
          <a:p>
            <a:r>
              <a:rPr lang="ru-RU" b="1" dirty="0">
                <a:latin typeface="Noto IKEA Latin" panose="020B0502040504020204" pitchFamily="34" charset="0"/>
              </a:rPr>
              <a:t>ИКЕА Екатеринбург: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42E364-B46A-47CD-8152-F9BF5307B14D}"/>
              </a:ext>
            </a:extLst>
          </p:cNvPr>
          <p:cNvSpPr txBox="1"/>
          <p:nvPr/>
        </p:nvSpPr>
        <p:spPr>
          <a:xfrm>
            <a:off x="5652419" y="5027054"/>
            <a:ext cx="21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Noto IKEA Latin" panose="020B0502040504020204" pitchFamily="34" charset="0"/>
              </a:rPr>
              <a:t>Вяткина Евгения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B1BD46-41CF-47A2-BD54-D26CC5101117}"/>
              </a:ext>
            </a:extLst>
          </p:cNvPr>
          <p:cNvSpPr txBox="1"/>
          <p:nvPr/>
        </p:nvSpPr>
        <p:spPr>
          <a:xfrm>
            <a:off x="8328059" y="5046628"/>
            <a:ext cx="22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Noto IKEA Latin" panose="020B0502040504020204" pitchFamily="34" charset="0"/>
              </a:rPr>
              <a:t>Долговых Евгения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6208AB0-52B6-4D39-8142-A8B961DE9311}"/>
              </a:ext>
            </a:extLst>
          </p:cNvPr>
          <p:cNvSpPr/>
          <p:nvPr/>
        </p:nvSpPr>
        <p:spPr>
          <a:xfrm>
            <a:off x="1123822" y="792271"/>
            <a:ext cx="9472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Noto IKEA Latin" panose="020B0502040504020204" pitchFamily="34" charset="0"/>
              </a:rPr>
              <a:t>ИКЕА</a:t>
            </a:r>
            <a:r>
              <a:rPr lang="ru-RU" sz="3600" dirty="0">
                <a:latin typeface="Noto IKEA Latin" panose="020B0502040504020204" pitchFamily="34" charset="0"/>
              </a:rPr>
              <a:t> </a:t>
            </a:r>
            <a:r>
              <a:rPr lang="en-US" sz="3600" dirty="0">
                <a:latin typeface="Noto IKEA Latin" panose="020B0502040504020204" pitchFamily="34" charset="0"/>
              </a:rPr>
              <a:t>-</a:t>
            </a:r>
            <a:r>
              <a:rPr lang="ru-RU" sz="3600" dirty="0">
                <a:latin typeface="Noto IKEA Latin" panose="020B0502040504020204" pitchFamily="34" charset="0"/>
              </a:rPr>
              <a:t>компания </a:t>
            </a:r>
          </a:p>
          <a:p>
            <a:r>
              <a:rPr lang="ru-RU" sz="3600" dirty="0">
                <a:latin typeface="Noto IKEA Latin" panose="020B0502040504020204" pitchFamily="34" charset="0"/>
              </a:rPr>
              <a:t>равных возможностей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B7C0E15D-52B3-466F-8CDE-14B3CC268075}"/>
              </a:ext>
            </a:extLst>
          </p:cNvPr>
          <p:cNvSpPr txBox="1">
            <a:spLocks noChangeArrowheads="1"/>
          </p:cNvSpPr>
          <p:nvPr/>
        </p:nvSpPr>
        <p:spPr>
          <a:xfrm>
            <a:off x="1200996" y="5296851"/>
            <a:ext cx="3591165" cy="834022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1600" dirty="0">
                <a:latin typeface="Noto IKEA Latin" panose="020B0502040504020204" pitchFamily="34" charset="0"/>
              </a:rPr>
              <a:t>Так мы говорим </a:t>
            </a:r>
            <a:br>
              <a:rPr lang="ru-RU" altLang="en-US" sz="1600" dirty="0">
                <a:latin typeface="Noto IKEA Latin" panose="020B0502040504020204" pitchFamily="34" charset="0"/>
              </a:rPr>
            </a:br>
            <a:r>
              <a:rPr lang="ru-RU" altLang="en-US" sz="1600" dirty="0">
                <a:latin typeface="Noto IKEA Latin" panose="020B0502040504020204" pitchFamily="34" charset="0"/>
              </a:rPr>
              <a:t>«Привет!» по-шведски</a:t>
            </a:r>
            <a:endParaRPr lang="en-US" altLang="en-US" sz="1600" dirty="0">
              <a:latin typeface="Noto IKEA Latin" panose="020B0502040504020204" pitchFamily="34" charset="0"/>
            </a:endParaRP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152039AD-396E-4540-A0C0-13596C331887}"/>
              </a:ext>
            </a:extLst>
          </p:cNvPr>
          <p:cNvSpPr txBox="1">
            <a:spLocks noChangeArrowheads="1"/>
          </p:cNvSpPr>
          <p:nvPr/>
        </p:nvSpPr>
        <p:spPr>
          <a:xfrm>
            <a:off x="1191667" y="4041193"/>
            <a:ext cx="1049362" cy="643465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err="1">
                <a:latin typeface="Noto IKEA Latin" panose="020B0502040504020204" pitchFamily="34" charset="0"/>
              </a:rPr>
              <a:t>Hej</a:t>
            </a:r>
            <a:r>
              <a:rPr lang="en-US" altLang="en-US" sz="3200" b="1" dirty="0">
                <a:latin typeface="Noto IKEA Latin" panose="020B0502040504020204" pitchFamily="34" charset="0"/>
              </a:rPr>
              <a:t>! </a:t>
            </a:r>
            <a:endParaRPr lang="en-US" altLang="en-US" sz="3200" dirty="0">
              <a:latin typeface="Noto IKEA Latin" panose="020B0502040504020204" pitchFamily="34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F82704E7-FCB5-4129-852A-550B1A6A3C43}"/>
              </a:ext>
            </a:extLst>
          </p:cNvPr>
          <p:cNvSpPr txBox="1">
            <a:spLocks noChangeArrowheads="1"/>
          </p:cNvSpPr>
          <p:nvPr/>
        </p:nvSpPr>
        <p:spPr>
          <a:xfrm>
            <a:off x="1191667" y="4611843"/>
            <a:ext cx="2299248" cy="520876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>
                <a:latin typeface="Noto IKEA Latin" panose="020B0502040504020204" pitchFamily="34" charset="0"/>
              </a:rPr>
              <a:t>[</a:t>
            </a:r>
            <a:r>
              <a:rPr lang="ru-RU" altLang="en-US" sz="2400" err="1">
                <a:latin typeface="Noto IKEA Latin" panose="020B0502040504020204" pitchFamily="34" charset="0"/>
              </a:rPr>
              <a:t>хэй</a:t>
            </a:r>
            <a:r>
              <a:rPr lang="ru-RU" altLang="en-US" sz="2400">
                <a:latin typeface="Noto IKEA Latin" panose="020B0502040504020204" pitchFamily="34" charset="0"/>
              </a:rPr>
              <a:t>!</a:t>
            </a:r>
            <a:r>
              <a:rPr lang="en-US" altLang="en-US" sz="2400">
                <a:latin typeface="Noto IKEA Latin" panose="020B0502040504020204" pitchFamily="34" charset="0"/>
              </a:rPr>
              <a:t>]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8407F4A-3C9A-41DE-AB7F-5CBB450FA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6796">
            <a:off x="8965764" y="503538"/>
            <a:ext cx="1690474" cy="15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3F4259A6-EEEB-7049-B399-D0A12DF149B7}"/>
              </a:ext>
            </a:extLst>
          </p:cNvPr>
          <p:cNvSpPr txBox="1">
            <a:spLocks noChangeArrowheads="1"/>
          </p:cNvSpPr>
          <p:nvPr/>
        </p:nvSpPr>
        <p:spPr>
          <a:xfrm>
            <a:off x="1843328" y="2568370"/>
            <a:ext cx="3321829" cy="1595679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5400" b="1" dirty="0" err="1">
                <a:latin typeface="Noto IKEA Latin" panose="020B0502040504020204" pitchFamily="34" charset="0"/>
              </a:rPr>
              <a:t>Hej</a:t>
            </a:r>
            <a:r>
              <a:rPr lang="en-US" altLang="en-US" sz="5400" b="1" dirty="0">
                <a:latin typeface="Noto IKEA Latin" panose="020B0502040504020204" pitchFamily="34" charset="0"/>
              </a:rPr>
              <a:t> </a:t>
            </a:r>
            <a:r>
              <a:rPr lang="en-US" altLang="en-US" sz="5400" b="1" dirty="0" err="1">
                <a:latin typeface="Noto IKEA Latin" panose="020B0502040504020204" pitchFamily="34" charset="0"/>
              </a:rPr>
              <a:t>då</a:t>
            </a:r>
            <a:r>
              <a:rPr lang="en-US" altLang="en-US" sz="5400" b="1" dirty="0">
                <a:latin typeface="Noto IKEA Latin" panose="020B0502040504020204" pitchFamily="34" charset="0"/>
              </a:rPr>
              <a:t>! </a:t>
            </a:r>
            <a:endParaRPr lang="en-US" altLang="en-US" sz="5400" dirty="0">
              <a:latin typeface="Noto IKEA Latin" panose="020B0502040504020204" pitchFamily="3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55281195-8D1A-3040-88E5-F6276CD39133}"/>
              </a:ext>
            </a:extLst>
          </p:cNvPr>
          <p:cNvSpPr txBox="1">
            <a:spLocks noChangeArrowheads="1"/>
          </p:cNvSpPr>
          <p:nvPr/>
        </p:nvSpPr>
        <p:spPr>
          <a:xfrm>
            <a:off x="1843328" y="4480726"/>
            <a:ext cx="3591165" cy="834022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1600" dirty="0">
                <a:latin typeface="Noto IKEA Latin" panose="020B0502040504020204" pitchFamily="34" charset="0"/>
              </a:rPr>
              <a:t>Так мы говорим </a:t>
            </a:r>
            <a:br>
              <a:rPr lang="ru-RU" altLang="en-US" sz="1600" dirty="0">
                <a:latin typeface="Noto IKEA Latin" panose="020B0502040504020204" pitchFamily="34" charset="0"/>
              </a:rPr>
            </a:br>
            <a:r>
              <a:rPr lang="ru-RU" altLang="en-US" sz="1600" dirty="0">
                <a:latin typeface="Noto IKEA Latin" panose="020B0502040504020204" pitchFamily="34" charset="0"/>
              </a:rPr>
              <a:t>«До встречи!» по-шведски</a:t>
            </a:r>
            <a:endParaRPr lang="en-US" altLang="en-US" sz="1600" dirty="0">
              <a:latin typeface="Noto IKEA Latin" panose="020B0502040504020204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7A636AC-B0A9-1642-9B7F-7334AF07D22B}"/>
              </a:ext>
            </a:extLst>
          </p:cNvPr>
          <p:cNvSpPr txBox="1">
            <a:spLocks noChangeArrowheads="1"/>
          </p:cNvSpPr>
          <p:nvPr/>
        </p:nvSpPr>
        <p:spPr>
          <a:xfrm>
            <a:off x="1863595" y="3668975"/>
            <a:ext cx="2299248" cy="520876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>
                <a:latin typeface="Noto IKEA Latin" panose="020B0502040504020204" pitchFamily="34" charset="0"/>
              </a:rPr>
              <a:t>[</a:t>
            </a:r>
            <a:r>
              <a:rPr lang="ru-RU" altLang="en-US" sz="2400" err="1">
                <a:latin typeface="Noto IKEA Latin" panose="020B0502040504020204" pitchFamily="34" charset="0"/>
              </a:rPr>
              <a:t>хэй</a:t>
            </a:r>
            <a:r>
              <a:rPr lang="ru-RU" altLang="en-US" sz="2400">
                <a:latin typeface="Noto IKEA Latin" panose="020B0502040504020204" pitchFamily="34" charset="0"/>
              </a:rPr>
              <a:t> до!</a:t>
            </a:r>
            <a:r>
              <a:rPr lang="en-US" altLang="en-US" sz="2400">
                <a:latin typeface="Noto IKEA Latin" panose="020B0502040504020204" pitchFamily="34" charset="0"/>
              </a:rPr>
              <a:t>]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49F03-7051-CB44-9117-E3FA7B4DD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19" y="764970"/>
            <a:ext cx="2032000" cy="18034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D4AB41-3242-457B-8A43-4ED644A5CA70}"/>
              </a:ext>
            </a:extLst>
          </p:cNvPr>
          <p:cNvSpPr/>
          <p:nvPr/>
        </p:nvSpPr>
        <p:spPr>
          <a:xfrm>
            <a:off x="5222426" y="41898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NotoIKEALatin-Regular"/>
              </a:rPr>
              <a:t>Твоя уникальность</a:t>
            </a:r>
          </a:p>
          <a:p>
            <a:r>
              <a:rPr lang="ru-RU" sz="2000" dirty="0">
                <a:solidFill>
                  <a:srgbClr val="FFFFFF"/>
                </a:solidFill>
                <a:latin typeface="NotoIKEALatin-Regular"/>
              </a:rPr>
              <a:t>делает ИКЕА ЛУЧШЕ!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38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94FC91C-C779-8E49-8A04-39BB267A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66" y="39082"/>
            <a:ext cx="7853265" cy="6380777"/>
          </a:xfrm>
          <a:prstGeom prst="rect">
            <a:avLst/>
          </a:prstGeom>
          <a:noFill/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3F4259A6-EEEB-7049-B399-D0A12DF149B7}"/>
              </a:ext>
            </a:extLst>
          </p:cNvPr>
          <p:cNvSpPr txBox="1">
            <a:spLocks noChangeArrowheads="1"/>
          </p:cNvSpPr>
          <p:nvPr/>
        </p:nvSpPr>
        <p:spPr>
          <a:xfrm>
            <a:off x="1266379" y="2371830"/>
            <a:ext cx="3321829" cy="1595679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3200" b="1" dirty="0">
                <a:latin typeface="Noto IKEA Latin" panose="020B0502040504020204" pitchFamily="34" charset="0"/>
              </a:rPr>
              <a:t>200 000</a:t>
            </a:r>
            <a:endParaRPr lang="en-US" altLang="en-US" sz="3200" dirty="0">
              <a:latin typeface="Noto IKEA Latin" panose="020B0502040504020204" pitchFamily="34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7A636AC-B0A9-1642-9B7F-7334AF07D22B}"/>
              </a:ext>
            </a:extLst>
          </p:cNvPr>
          <p:cNvSpPr txBox="1">
            <a:spLocks noChangeArrowheads="1"/>
          </p:cNvSpPr>
          <p:nvPr/>
        </p:nvSpPr>
        <p:spPr>
          <a:xfrm>
            <a:off x="1246079" y="2980264"/>
            <a:ext cx="2299248" cy="520876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400" dirty="0">
                <a:latin typeface="Noto IKEA Latin" panose="020B0502040504020204" pitchFamily="34" charset="0"/>
              </a:rPr>
              <a:t>сотрудников</a:t>
            </a:r>
            <a:br>
              <a:rPr lang="ru-RU" altLang="en-US" sz="2400" dirty="0">
                <a:latin typeface="Noto IKEA Latin" panose="020B0502040504020204" pitchFamily="34" charset="0"/>
              </a:rPr>
            </a:br>
            <a:endParaRPr lang="en-US" altLang="en-US" sz="2400" dirty="0">
              <a:latin typeface="Noto IKEA Latin" panose="020B0502040504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94BFA75-5966-A344-B29A-99A053A3FC08}"/>
              </a:ext>
            </a:extLst>
          </p:cNvPr>
          <p:cNvSpPr txBox="1">
            <a:spLocks noChangeArrowheads="1"/>
          </p:cNvSpPr>
          <p:nvPr/>
        </p:nvSpPr>
        <p:spPr>
          <a:xfrm>
            <a:off x="1237891" y="1871989"/>
            <a:ext cx="2299248" cy="520876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400" dirty="0">
                <a:latin typeface="Noto IKEA Latin" panose="020B0502040504020204" pitchFamily="34" charset="0"/>
              </a:rPr>
              <a:t>Более</a:t>
            </a:r>
            <a:endParaRPr lang="en-US" altLang="en-US" sz="2400" dirty="0">
              <a:latin typeface="Noto IKEA Latin" panose="020B0502040504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2389DF7-9A9B-3649-94D0-2FE884C755EB}"/>
              </a:ext>
            </a:extLst>
          </p:cNvPr>
          <p:cNvSpPr txBox="1">
            <a:spLocks noChangeArrowheads="1"/>
          </p:cNvSpPr>
          <p:nvPr/>
        </p:nvSpPr>
        <p:spPr>
          <a:xfrm>
            <a:off x="1230703" y="3437906"/>
            <a:ext cx="3321829" cy="1595679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3200" b="1" dirty="0">
                <a:latin typeface="Noto IKEA Latin" panose="020B0502040504020204" pitchFamily="34" charset="0"/>
              </a:rPr>
              <a:t>52</a:t>
            </a:r>
            <a:endParaRPr lang="en-US" altLang="en-US" sz="3200" dirty="0">
              <a:latin typeface="Noto IKEA Latin" panose="020B0502040504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C90582C-8400-AB4F-9B84-6DDEE41E1F68}"/>
              </a:ext>
            </a:extLst>
          </p:cNvPr>
          <p:cNvSpPr txBox="1">
            <a:spLocks noChangeArrowheads="1"/>
          </p:cNvSpPr>
          <p:nvPr/>
        </p:nvSpPr>
        <p:spPr>
          <a:xfrm>
            <a:off x="1907970" y="3528709"/>
            <a:ext cx="2299248" cy="520876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400" dirty="0">
                <a:latin typeface="Noto IKEA Latin" panose="020B0502040504020204" pitchFamily="34" charset="0"/>
              </a:rPr>
              <a:t>в странах</a:t>
            </a:r>
            <a:br>
              <a:rPr lang="ru-RU" altLang="en-US" sz="2400" dirty="0">
                <a:latin typeface="Noto IKEA Latin" panose="020B0502040504020204" pitchFamily="34" charset="0"/>
              </a:rPr>
            </a:br>
            <a:endParaRPr lang="en-US" altLang="en-US" sz="2400" dirty="0">
              <a:latin typeface="Noto IKEA Latin" panose="020B05020405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7DAE48-6A94-FC48-B168-5BDF4ADE9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9355">
            <a:off x="1120823" y="393748"/>
            <a:ext cx="1540886" cy="13675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03E366-DDC4-45B0-8FE9-B71481C04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099" y="4960539"/>
            <a:ext cx="6399460" cy="11777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416617F-BBD8-4F47-925E-5271634AC0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492" y="698497"/>
            <a:ext cx="1686704" cy="2530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2D8799-E1C2-4104-9D98-E145FB3647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147" y="585780"/>
            <a:ext cx="1570260" cy="23553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D1C380-C3B1-4177-8366-8BB725C82F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714" y="1393408"/>
            <a:ext cx="1423018" cy="21353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15118B-1697-484B-9A63-463E68EACF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433" y="2741431"/>
            <a:ext cx="1570864" cy="23553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FF0D51-A052-4F77-869E-B1E67E4C8C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272" y="2384656"/>
            <a:ext cx="1487525" cy="223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F3F29-0AD4-B340-B9C0-FBA80C4510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140">
            <a:off x="2350305" y="2227270"/>
            <a:ext cx="3402195" cy="51051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5A8DA0-81A9-894F-995A-0CBA3CEBC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4187">
            <a:off x="969157" y="3581637"/>
            <a:ext cx="1540886" cy="1367536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8955B49-ECA4-3641-9AEC-9DF82DD988FB}"/>
              </a:ext>
            </a:extLst>
          </p:cNvPr>
          <p:cNvSpPr txBox="1">
            <a:spLocks noChangeArrowheads="1"/>
          </p:cNvSpPr>
          <p:nvPr/>
        </p:nvSpPr>
        <p:spPr>
          <a:xfrm>
            <a:off x="887247" y="707206"/>
            <a:ext cx="4468485" cy="1349093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en-US" sz="2400" b="1" dirty="0">
                <a:solidFill>
                  <a:srgbClr val="2B2B30"/>
                </a:solidFill>
                <a:latin typeface="Noto IKEA Latin" panose="020B0502040504020204" pitchFamily="34" charset="0"/>
                <a:ea typeface="Verdana"/>
                <a:cs typeface="Verdana"/>
              </a:rPr>
              <a:t>Наша мечта </a:t>
            </a:r>
            <a:r>
              <a:rPr lang="ru-RU" altLang="en-US" sz="2400" dirty="0">
                <a:solidFill>
                  <a:srgbClr val="2B2B30"/>
                </a:solidFill>
                <a:latin typeface="Noto IKEA Latin" panose="020B0502040504020204" pitchFamily="34" charset="0"/>
                <a:ea typeface="Verdana"/>
                <a:cs typeface="Verdana"/>
              </a:rPr>
              <a:t>— </a:t>
            </a:r>
            <a:endParaRPr lang="en-US" altLang="en-US" sz="2400" dirty="0">
              <a:solidFill>
                <a:srgbClr val="2B2B30"/>
              </a:solidFill>
              <a:latin typeface="Noto IKEA Latin" panose="020B0502040504020204" pitchFamily="34" charset="0"/>
            </a:endParaRPr>
          </a:p>
          <a:p>
            <a:pPr algn="l"/>
            <a:r>
              <a:rPr lang="ru-RU" altLang="en-US" sz="2400" dirty="0">
                <a:solidFill>
                  <a:srgbClr val="2B2B30"/>
                </a:solidFill>
                <a:latin typeface="Noto IKEA Latin" panose="020B0502040504020204" pitchFamily="34" charset="0"/>
                <a:ea typeface="Verdana"/>
                <a:cs typeface="Verdana"/>
              </a:rPr>
              <a:t>изменить к лучшему повседневную жизнь </a:t>
            </a:r>
          </a:p>
          <a:p>
            <a:pPr algn="l"/>
            <a:r>
              <a:rPr lang="ru-RU" altLang="en-US" sz="2400" dirty="0">
                <a:solidFill>
                  <a:srgbClr val="2B2B30"/>
                </a:solidFill>
                <a:latin typeface="Noto IKEA Latin" panose="020B0502040504020204" pitchFamily="34" charset="0"/>
                <a:ea typeface="Verdana"/>
                <a:cs typeface="Verdana"/>
              </a:rPr>
              <a:t>многих людей</a:t>
            </a:r>
            <a:r>
              <a:rPr lang="en-US" altLang="en-US" sz="2400" dirty="0">
                <a:solidFill>
                  <a:srgbClr val="2B2B30"/>
                </a:solidFill>
                <a:latin typeface="Noto IKEA Latin" panose="020B0502040504020204" pitchFamily="34" charset="0"/>
                <a:ea typeface="Verdana"/>
                <a:cs typeface="Verdana"/>
              </a:rPr>
              <a:t>.</a:t>
            </a:r>
            <a:endParaRPr lang="en-GB" sz="2400" dirty="0">
              <a:solidFill>
                <a:srgbClr val="2B2B30"/>
              </a:solidFill>
              <a:latin typeface="Noto IKEA Latin" panose="020B0502040504020204" pitchFamily="34" charset="0"/>
              <a:ea typeface="Verdana"/>
              <a:cs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61E8E-EDFA-4D07-B9A0-7D3C9D69BADF}"/>
              </a:ext>
            </a:extLst>
          </p:cNvPr>
          <p:cNvSpPr txBox="1">
            <a:spLocks noChangeArrowheads="1"/>
          </p:cNvSpPr>
          <p:nvPr/>
        </p:nvSpPr>
        <p:spPr>
          <a:xfrm>
            <a:off x="8572395" y="707206"/>
            <a:ext cx="3811485" cy="1934817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Мы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 —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IKEA Latin" panose="020B0502040504020204" pitchFamily="34" charset="0"/>
              <a:ea typeface="+mn-lt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команда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непохожих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талантливых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 и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искренних</a:t>
            </a:r>
            <a:r>
              <a:rPr lang="ru-RU" sz="2000" dirty="0">
                <a:solidFill>
                  <a:srgbClr val="000000"/>
                </a:solidFill>
                <a:latin typeface="Noto IKEA Latin" panose="020B0502040504020204" pitchFamily="34" charset="0"/>
                <a:ea typeface="+mn-lt"/>
                <a:cs typeface="Arial" panose="020B060402020202020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людей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которым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нравится</a:t>
            </a:r>
            <a:r>
              <a:rPr lang="ru-RU" sz="2000" dirty="0">
                <a:solidFill>
                  <a:srgbClr val="000000"/>
                </a:solidFill>
                <a:latin typeface="Noto IKEA Latin" panose="020B0502040504020204" pitchFamily="34" charset="0"/>
                <a:ea typeface="+mn-lt"/>
                <a:cs typeface="Arial" panose="020B060402020202020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заниматься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IKEA Latin" panose="020B0502040504020204" pitchFamily="34" charset="0"/>
              <a:ea typeface="+mn-lt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обустройством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IKEA Latin" panose="020B0502040504020204" pitchFamily="34" charset="0"/>
                <a:ea typeface="+mn-lt"/>
                <a:cs typeface="Arial" panose="020B0604020202020204"/>
              </a:rPr>
              <a:t>дома</a:t>
            </a:r>
            <a:r>
              <a:rPr lang="ru-RU" sz="2000" dirty="0">
                <a:solidFill>
                  <a:srgbClr val="111111"/>
                </a:solidFill>
                <a:latin typeface="Noto IKEA Latin" panose="020B0502040504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IKEA Latin" panose="020B0502040504020204" pitchFamily="34" charset="0"/>
              <a:ea typeface="Verdana"/>
              <a:cs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Noto IKEA Latin" panose="020B0502040504020204" pitchFamily="34" charset="0"/>
              <a:ea typeface="+mj-ea"/>
              <a:cs typeface="+mj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F5197B-BAA5-4F95-8B99-A22268BF8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922" y="549348"/>
            <a:ext cx="1621677" cy="16216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FF6A6-B2A0-47B6-830B-373B54E80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138" y="2057042"/>
            <a:ext cx="5836702" cy="52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AEA107-2A60-6443-A4E7-28890D3FFB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91"/>
          <a:stretch/>
        </p:blipFill>
        <p:spPr>
          <a:xfrm>
            <a:off x="8662741" y="-126903"/>
            <a:ext cx="3643559" cy="33924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39CE6-1687-B642-A649-0D2352935B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8" r="-60"/>
          <a:stretch/>
        </p:blipFill>
        <p:spPr>
          <a:xfrm>
            <a:off x="5723169" y="-114505"/>
            <a:ext cx="3443772" cy="33762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ADDD08-3A0F-9D43-BC3D-9FAA74BD7F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382" y="3429000"/>
            <a:ext cx="3643559" cy="342773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4B4B66A-B883-C44E-B73E-B5653CED2BBC}"/>
              </a:ext>
            </a:extLst>
          </p:cNvPr>
          <p:cNvSpPr txBox="1">
            <a:spLocks noChangeArrowheads="1"/>
          </p:cNvSpPr>
          <p:nvPr/>
        </p:nvSpPr>
        <p:spPr>
          <a:xfrm>
            <a:off x="1069128" y="1933312"/>
            <a:ext cx="4239142" cy="3219319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Noto IKEA Latin" panose="020B0502040504020204" pitchFamily="34" charset="0"/>
                <a:ea typeface="+mn-lt"/>
                <a:cs typeface="+mn-lt"/>
              </a:rPr>
              <a:t>О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беспечивают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уникальность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нашего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бренда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и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помогают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поддерживать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открытую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и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честную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культуру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. </a:t>
            </a:r>
            <a:endParaRPr lang="ru-RU" sz="1800" dirty="0">
              <a:latin typeface="Noto IKEA Latin" panose="020B0502040504020204" pitchFamily="34" charset="0"/>
              <a:ea typeface="+mn-lt"/>
              <a:cs typeface="+mn-lt"/>
            </a:endParaRPr>
          </a:p>
          <a:p>
            <a:pPr algn="l"/>
            <a:endParaRPr lang="en-US" sz="1800" dirty="0">
              <a:latin typeface="Noto IKEA Latin" panose="020B0502040504020204" pitchFamily="34" charset="0"/>
              <a:ea typeface="Verdana"/>
              <a:cs typeface="Verdana"/>
            </a:endParaRPr>
          </a:p>
          <a:p>
            <a:pPr algn="l"/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Ее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сущность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—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сплоченность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br>
              <a:rPr lang="ru-RU" sz="1800" dirty="0">
                <a:latin typeface="Noto IKEA Latin" panose="020B0502040504020204" pitchFamily="34" charset="0"/>
                <a:ea typeface="+mn-lt"/>
                <a:cs typeface="+mn-lt"/>
              </a:rPr>
            </a:b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и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энтузиазм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.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Мы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работаем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br>
              <a:rPr lang="ru-RU" sz="1800" dirty="0">
                <a:latin typeface="Noto IKEA Latin" panose="020B0502040504020204" pitchFamily="34" charset="0"/>
                <a:ea typeface="+mn-lt"/>
                <a:cs typeface="+mn-lt"/>
              </a:rPr>
            </a:b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много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,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но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в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свое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удовольствие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. </a:t>
            </a:r>
          </a:p>
          <a:p>
            <a:pPr algn="l"/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Мы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всегда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в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поиске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людей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,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которые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разделяют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наши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ценности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и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позитивный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br>
              <a:rPr lang="ru-RU" sz="1800" dirty="0">
                <a:latin typeface="Noto IKEA Latin" panose="020B0502040504020204" pitchFamily="34" charset="0"/>
                <a:ea typeface="+mn-lt"/>
                <a:cs typeface="+mn-lt"/>
              </a:rPr>
            </a:b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взгляд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на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1800" dirty="0" err="1">
                <a:latin typeface="Noto IKEA Latin" panose="020B0502040504020204" pitchFamily="34" charset="0"/>
                <a:ea typeface="+mn-lt"/>
                <a:cs typeface="+mn-lt"/>
              </a:rPr>
              <a:t>мир</a:t>
            </a:r>
            <a:r>
              <a:rPr lang="en-US" sz="1800" dirty="0">
                <a:latin typeface="Noto IKEA Latin" panose="020B0502040504020204" pitchFamily="34" charset="0"/>
                <a:ea typeface="+mn-lt"/>
                <a:cs typeface="+mn-lt"/>
              </a:rPr>
              <a:t>.</a:t>
            </a:r>
            <a:endParaRPr lang="ru-RU" sz="1800" dirty="0">
              <a:latin typeface="Noto IKEA Latin" panose="020B0502040504020204" pitchFamily="34" charset="0"/>
              <a:ea typeface="+mn-lt"/>
              <a:cs typeface="+mn-lt"/>
            </a:endParaRPr>
          </a:p>
          <a:p>
            <a:pPr algn="l"/>
            <a:endParaRPr lang="en-US" altLang="en-US" sz="1800" dirty="0">
              <a:latin typeface="Noto IKEA Latin" panose="020B0502040504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514A60D-5D0F-514E-8C4E-C9568B2F26E1}"/>
              </a:ext>
            </a:extLst>
          </p:cNvPr>
          <p:cNvSpPr txBox="1">
            <a:spLocks noChangeArrowheads="1"/>
          </p:cNvSpPr>
          <p:nvPr/>
        </p:nvSpPr>
        <p:spPr>
          <a:xfrm>
            <a:off x="1069128" y="389429"/>
            <a:ext cx="3443772" cy="999984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Noto IKEA Latin" panose="020B0502040504020204" pitchFamily="34" charset="0"/>
                <a:ea typeface="+mn-lt"/>
                <a:cs typeface="+mn-lt"/>
              </a:rPr>
              <a:t>Ключевые</a:t>
            </a:r>
            <a:r>
              <a:rPr lang="en-US" sz="2800" b="1" dirty="0">
                <a:latin typeface="Noto IKEA Latin" panose="020B0502040504020204" pitchFamily="34" charset="0"/>
                <a:ea typeface="+mn-lt"/>
                <a:cs typeface="+mn-lt"/>
              </a:rPr>
              <a:t> </a:t>
            </a:r>
            <a:r>
              <a:rPr lang="en-US" sz="2800" b="1" dirty="0" err="1">
                <a:latin typeface="Noto IKEA Latin" panose="020B0502040504020204" pitchFamily="34" charset="0"/>
                <a:ea typeface="+mn-lt"/>
                <a:cs typeface="+mn-lt"/>
              </a:rPr>
              <a:t>ценности</a:t>
            </a:r>
            <a:r>
              <a:rPr lang="en-US" sz="2800" b="1" dirty="0">
                <a:latin typeface="Noto IKEA Latin" panose="020B0502040504020204" pitchFamily="34" charset="0"/>
                <a:ea typeface="+mn-lt"/>
                <a:cs typeface="+mn-lt"/>
              </a:rPr>
              <a:t> ИКЕА</a:t>
            </a:r>
            <a:endParaRPr lang="en-US" sz="2800" dirty="0">
              <a:latin typeface="Noto IKEA Latin" panose="020B0502040504020204" pitchFamily="34" charset="0"/>
              <a:ea typeface="+mn-lt"/>
              <a:cs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A0E86-1385-5B42-A210-2AA81EB868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882" y="3438762"/>
            <a:ext cx="3528045" cy="34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2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2793E8-8858-1441-AF16-D994FFF6AE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304" y="3174049"/>
            <a:ext cx="3772696" cy="56610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6FEAF0-31B3-1841-BD86-41925EC1C3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9308" y="3106714"/>
            <a:ext cx="3971411" cy="59592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4DDD96-7B6F-5648-B6E4-F9817A79C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69" y="3337561"/>
            <a:ext cx="3666470" cy="5497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9386CC-EAC9-1F47-81C4-D15F10A4BB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193" y="3429000"/>
            <a:ext cx="4047470" cy="607120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A86800-FFE3-0F4A-BF95-87F4C6C4B1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127" y="3429000"/>
            <a:ext cx="3060067" cy="4593555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DD62DF70-7ED4-4CE6-9EDA-BC8929A92C11}"/>
              </a:ext>
            </a:extLst>
          </p:cNvPr>
          <p:cNvSpPr txBox="1">
            <a:spLocks noChangeArrowheads="1"/>
          </p:cNvSpPr>
          <p:nvPr/>
        </p:nvSpPr>
        <p:spPr>
          <a:xfrm>
            <a:off x="176337" y="301344"/>
            <a:ext cx="11476383" cy="3127656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r>
              <a:rPr lang="ru-RU" sz="2400" b="1" dirty="0">
                <a:latin typeface="Noto IKEA Latin" panose="020B0502040504020204" pitchFamily="34" charset="0"/>
              </a:rPr>
              <a:t>Мы за справедливое отношение и равные возможности </a:t>
            </a:r>
            <a:endParaRPr lang="ru-RU" sz="2400" dirty="0">
              <a:latin typeface="Noto IKEA Latin" panose="020B0502040504020204" pitchFamily="34" charset="0"/>
            </a:endParaRP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Noto IKEA Latin" panose="020B0502040504020204" pitchFamily="34" charset="0"/>
              </a:rPr>
              <a:t>Мы поощряем создание и поддержание инклюзивной рабочей среды, где каждый сотрудник чувствует, что его уважают, принимают и ценят за его уникальность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Noto IKEA Latin" panose="020B0502040504020204" pitchFamily="34" charset="0"/>
                <a:ea typeface="Verdana" panose="020B0604030504040204" pitchFamily="34" charset="0"/>
              </a:rPr>
              <a:t>;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Noto IKEA Latin" panose="020B050204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Noto IKEA Latin" panose="020B0502040504020204" pitchFamily="34" charset="0"/>
              </a:rPr>
              <a:t>Мы не приемлем каких-либо притеснений или дискриминации по возрасту, полу, сексуальной ориентации, физическим возможностям, этнической, расовой или религиозной принадлежности, семейному положению или любым другим признакам;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Noto IKEA Latin" panose="020B05020405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Noto IKEA Latin" panose="020B0502040504020204" pitchFamily="34" charset="0"/>
              </a:rPr>
              <a:t>Мы не приемлем любые высказывания или физические действия, неуважительные или унижающие достоинство человека, в том числе по отношению к нашим посетителям, покупателям или другим людям, с которыми мы взаимодействуем. 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Noto IKEA Latin" panose="020B0502040504020204" pitchFamily="34" charset="0"/>
            </a:endParaRPr>
          </a:p>
          <a:p>
            <a:pPr algn="l"/>
            <a:endParaRPr lang="en-US" sz="2400" dirty="0">
              <a:latin typeface="Noto IKEA Lati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2793E8-8858-1441-AF16-D994FFF6AE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227" y="3300627"/>
            <a:ext cx="3402082" cy="51049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6FEAF0-31B3-1841-BD86-41925EC1C3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379" y="3429000"/>
            <a:ext cx="3639792" cy="54616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4DDD96-7B6F-5648-B6E4-F9817A79C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792" y="3448075"/>
            <a:ext cx="3306291" cy="49575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9386CC-EAC9-1F47-81C4-D15F10A4BB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16" y="3595866"/>
            <a:ext cx="3649863" cy="54747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A86800-FFE3-0F4A-BF95-87F4C6C4B1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256" y="3859479"/>
            <a:ext cx="2712383" cy="4071637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DD62DF70-7ED4-4CE6-9EDA-BC8929A92C11}"/>
              </a:ext>
            </a:extLst>
          </p:cNvPr>
          <p:cNvSpPr txBox="1">
            <a:spLocks noChangeArrowheads="1"/>
          </p:cNvSpPr>
          <p:nvPr/>
        </p:nvSpPr>
        <p:spPr>
          <a:xfrm>
            <a:off x="866348" y="524736"/>
            <a:ext cx="10459304" cy="3334743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r>
              <a:rPr lang="ru-RU" sz="2400" b="1" dirty="0">
                <a:latin typeface="Noto IKEA Latin" panose="020B0502040504020204" pitchFamily="34" charset="0"/>
              </a:rPr>
              <a:t>Сегодня сотрудники с инвалидностью работают на позициях:</a:t>
            </a:r>
          </a:p>
          <a:p>
            <a:pPr marL="342900" indent="-342900" algn="l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Noto IKEA Latin" panose="020B0502040504020204" pitchFamily="34" charset="0"/>
                <a:ea typeface="+mn-ea"/>
                <a:cs typeface="Arial"/>
              </a:rPr>
              <a:t>Продавец отдела мебели </a:t>
            </a:r>
            <a:r>
              <a:rPr lang="ru-RU" sz="1600" dirty="0">
                <a:latin typeface="Noto IKEA Latin" panose="020B0502040504020204" pitchFamily="34" charset="0"/>
                <a:ea typeface="+mn-ea"/>
                <a:cs typeface="Arial"/>
              </a:rPr>
              <a:t>(работа с покупателями, помощь в выборе, ориентация по 					   ассортименту и магазину, работа с товаром, поддержание                     				   порядка в торговом зале).</a:t>
            </a:r>
          </a:p>
          <a:p>
            <a:pPr marL="342900" indent="-342900" algn="l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Noto IKEA Latin" panose="020B0502040504020204" pitchFamily="34" charset="0"/>
                <a:ea typeface="+mn-ea"/>
                <a:cs typeface="Arial"/>
              </a:rPr>
              <a:t>Менеджер группы кассовой линии </a:t>
            </a:r>
            <a:r>
              <a:rPr lang="ru-RU" sz="1600" dirty="0">
                <a:latin typeface="Noto IKEA Latin" panose="020B0502040504020204" pitchFamily="34" charset="0"/>
                <a:ea typeface="+mn-ea"/>
                <a:cs typeface="Arial"/>
              </a:rPr>
              <a:t>(организация бесперебойной работы линии касс,  					          руководство кассирами, работа с покупателями)</a:t>
            </a:r>
          </a:p>
          <a:p>
            <a:pPr marL="342900" indent="-342900" algn="l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70C0"/>
                </a:solidFill>
                <a:latin typeface="Noto IKEA Latin" panose="020B0502040504020204" pitchFamily="34" charset="0"/>
                <a:ea typeface="+mn-ea"/>
                <a:cs typeface="Arial"/>
              </a:rPr>
              <a:t>Кассир </a:t>
            </a:r>
            <a:r>
              <a:rPr lang="ru-RU" sz="1600" dirty="0">
                <a:latin typeface="Noto IKEA Latin" panose="020B0502040504020204" pitchFamily="34" charset="0"/>
                <a:ea typeface="+mn-ea"/>
                <a:cs typeface="Arial"/>
              </a:rPr>
              <a:t>(обслуживание покупателей на кассе магазина в соответствии с требованиями, 	  	         соблюдение кассовой дисциплины)</a:t>
            </a: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endParaRPr lang="ru-RU" sz="1400" dirty="0">
              <a:latin typeface="Noto IKEA Latin" panose="020B0502040504020204" pitchFamily="34" charset="0"/>
              <a:ea typeface="+mn-ea"/>
              <a:cs typeface="Arial"/>
            </a:endParaRP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endParaRPr lang="ru-RU" sz="2000" dirty="0">
              <a:latin typeface="Noto IKEA Latin" panose="020B0502040504020204" pitchFamily="34" charset="0"/>
              <a:ea typeface="+mn-ea"/>
              <a:cs typeface="Arial"/>
            </a:endParaRP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r>
              <a:rPr lang="ru-RU" sz="2000" dirty="0">
                <a:latin typeface="Noto IKEA Latin" panose="020B0502040504020204" pitchFamily="34" charset="0"/>
                <a:ea typeface="+mn-ea"/>
                <a:cs typeface="Arial"/>
              </a:rPr>
              <a:t> </a:t>
            </a: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600" dirty="0">
                <a:latin typeface="Noto IKEA Latin" panose="020B0502040504020204" pitchFamily="34" charset="0"/>
              </a:rPr>
              <a:t> 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Noto IKEA Latin" panose="020B0502040504020204" pitchFamily="34" charset="0"/>
            </a:endParaRPr>
          </a:p>
          <a:p>
            <a:pPr algn="l"/>
            <a:endParaRPr lang="en-US" sz="2400" dirty="0">
              <a:latin typeface="Noto IKEA Lati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2793E8-8858-1441-AF16-D994FFF6AE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356" y="3073267"/>
            <a:ext cx="3396644" cy="50968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6FEAF0-31B3-1841-BD86-41925EC1C3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2122" y="3079801"/>
            <a:ext cx="3522419" cy="5285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4DDD96-7B6F-5648-B6E4-F9817A79C0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874" y="3220481"/>
            <a:ext cx="3301006" cy="49495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9386CC-EAC9-1F47-81C4-D15F10A4BB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68" y="3176313"/>
            <a:ext cx="3644029" cy="54660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2A86800-FFE3-0F4A-BF95-87F4C6C4B1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221" y="3374800"/>
            <a:ext cx="2755048" cy="4135682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DD62DF70-7ED4-4CE6-9EDA-BC8929A92C11}"/>
              </a:ext>
            </a:extLst>
          </p:cNvPr>
          <p:cNvSpPr txBox="1">
            <a:spLocks noChangeArrowheads="1"/>
          </p:cNvSpPr>
          <p:nvPr/>
        </p:nvSpPr>
        <p:spPr>
          <a:xfrm>
            <a:off x="861251" y="240533"/>
            <a:ext cx="10752817" cy="2979948"/>
          </a:xfrm>
          <a:prstGeom prst="rect">
            <a:avLst/>
          </a:prstGeom>
          <a:noFill/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r>
              <a:rPr lang="ru-RU" sz="2400" b="1" dirty="0">
                <a:latin typeface="Noto IKEA Latin" panose="020B0502040504020204" pitchFamily="34" charset="0"/>
              </a:rPr>
              <a:t>Сегодня сотрудники с инвалидностью работают на позициях:</a:t>
            </a:r>
          </a:p>
          <a:p>
            <a:pPr marL="285750" indent="-285750" algn="l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  <a:latin typeface="Noto IKEA Latin" panose="020B0502040504020204" pitchFamily="34" charset="0"/>
                <a:cs typeface="Arial"/>
              </a:rPr>
              <a:t>Кладовщик </a:t>
            </a:r>
            <a:r>
              <a:rPr lang="ru-RU" sz="1600" dirty="0">
                <a:latin typeface="Noto IKEA Latin" panose="020B0502040504020204" pitchFamily="34" charset="0"/>
                <a:cs typeface="Arial"/>
              </a:rPr>
              <a:t>(заказ , учет, хранение униформы сотрудникам, выдача СИЗ)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  <a:latin typeface="Noto IKEA Latin" panose="020B0502040504020204" pitchFamily="34" charset="0"/>
                <a:cs typeface="Arial"/>
              </a:rPr>
              <a:t>Сотрудник подразделения товарооборота </a:t>
            </a:r>
            <a:r>
              <a:rPr lang="ru-RU" sz="1600" dirty="0">
                <a:latin typeface="Noto IKEA Latin" panose="020B0502040504020204" pitchFamily="34" charset="0"/>
                <a:cs typeface="Arial"/>
              </a:rPr>
              <a:t>(комплектация заказов, проверка, упаковка, 							передача на доставку, оформление 							                  документов ) </a:t>
            </a:r>
          </a:p>
          <a:p>
            <a:pPr marL="285750" indent="-285750" algn="l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70C0"/>
                </a:solidFill>
                <a:latin typeface="Noto IKEA Latin" panose="020B0502040504020204" pitchFamily="34" charset="0"/>
                <a:cs typeface="Arial"/>
              </a:rPr>
              <a:t>Мастер отдела восстановления товара </a:t>
            </a:r>
            <a:r>
              <a:rPr lang="ru-RU" sz="1600" dirty="0">
                <a:latin typeface="Noto IKEA Latin" panose="020B0502040504020204" pitchFamily="34" charset="0"/>
                <a:cs typeface="Arial"/>
              </a:rPr>
              <a:t>(работа с возвратным товаром, сборка, ремонт, 						         восстановление мебели, поддержка продаж в 						          отделе уценённых товаров)</a:t>
            </a:r>
          </a:p>
          <a:p>
            <a:pPr algn="l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endParaRPr lang="ru-RU" sz="1400" dirty="0">
              <a:latin typeface="Noto IKEA Latin" panose="020B0502040504020204" pitchFamily="34" charset="0"/>
              <a:ea typeface="+mn-ea"/>
              <a:cs typeface="Arial"/>
            </a:endParaRP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endParaRPr lang="ru-RU" sz="2000" dirty="0">
              <a:latin typeface="Noto IKEA Latin" panose="020B0502040504020204" pitchFamily="34" charset="0"/>
              <a:ea typeface="+mn-ea"/>
              <a:cs typeface="Arial"/>
            </a:endParaRP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rgbClr val="005B9C"/>
              </a:buClr>
            </a:pPr>
            <a:r>
              <a:rPr lang="ru-RU" sz="2000" dirty="0">
                <a:latin typeface="Noto IKEA Latin" panose="020B0502040504020204" pitchFamily="34" charset="0"/>
                <a:ea typeface="+mn-ea"/>
                <a:cs typeface="Arial"/>
              </a:rPr>
              <a:t> </a:t>
            </a:r>
          </a:p>
          <a:p>
            <a:pPr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ru-RU" sz="1600" dirty="0">
                <a:latin typeface="Noto IKEA Latin" panose="020B0502040504020204" pitchFamily="34" charset="0"/>
              </a:rPr>
              <a:t> 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Noto IKEA Latin" panose="020B0502040504020204" pitchFamily="34" charset="0"/>
            </a:endParaRPr>
          </a:p>
          <a:p>
            <a:pPr algn="l"/>
            <a:endParaRPr lang="en-US" sz="2400" dirty="0">
              <a:latin typeface="Noto IKEA Lati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3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E032F7-12A5-4E6F-86A2-356F91B136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943" y="548072"/>
            <a:ext cx="3855530" cy="5785388"/>
          </a:xfrm>
          <a:prstGeom prst="rect">
            <a:avLst/>
          </a:prstGeom>
        </p:spPr>
      </p:pic>
      <p:pic>
        <p:nvPicPr>
          <p:cNvPr id="4" name="Рисунок 2" descr="A picture containing animal&#10;&#10;Description automatically generated">
            <a:extLst>
              <a:ext uri="{FF2B5EF4-FFF2-40B4-BE49-F238E27FC236}">
                <a16:creationId xmlns:a16="http://schemas.microsoft.com/office/drawing/2014/main" id="{24E8572A-B479-4823-B40C-7AA6929E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81992">
            <a:off x="10081868" y="2262316"/>
            <a:ext cx="1560179" cy="1384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B8E36-5B80-4FA3-92D3-9E24C0F4894B}"/>
              </a:ext>
            </a:extLst>
          </p:cNvPr>
          <p:cNvSpPr txBox="1"/>
          <p:nvPr/>
        </p:nvSpPr>
        <p:spPr>
          <a:xfrm>
            <a:off x="4619514" y="602658"/>
            <a:ext cx="6895580" cy="7201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Noto IKEA Latin" panose="020B0502040504020204" pitchFamily="34" charset="0"/>
                <a:ea typeface="+mn-lt"/>
                <a:cs typeface="+mn-lt"/>
              </a:rPr>
              <a:t>Что важно для работы  ИКЕА :</a:t>
            </a:r>
          </a:p>
          <a:p>
            <a:endParaRPr lang="ru-RU" sz="2400" b="1" dirty="0">
              <a:latin typeface="Noto IKEA Latin" panose="020B0502040504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умение работать в команде, и открытых к общению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ответственность и внимательность,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дисциплинированность,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способность к быстрому обучению,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умение  работать в динамичном темпе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готовность брать </a:t>
            </a:r>
            <a:b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</a:b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на себя ответственность, принимать решения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ориентация на результат</a:t>
            </a:r>
            <a:endParaRPr lang="ru-RU" sz="2400" dirty="0">
              <a:latin typeface="Noto IKEA Latin" panose="020B0502040504020204" pitchFamily="34" charset="0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atin typeface="Noto IKEA Latin" panose="020B0502040504020204" pitchFamily="34" charset="0"/>
                <a:ea typeface="+mn-lt"/>
                <a:cs typeface="+mn-lt"/>
              </a:rPr>
              <a:t>готовность работать в гибком графике </a:t>
            </a:r>
          </a:p>
          <a:p>
            <a:endParaRPr lang="en-US" sz="2400" dirty="0">
              <a:latin typeface="Noto IKEA Latin" panose="020B0502040504020204" pitchFamily="34" charset="0"/>
              <a:ea typeface="+mn-lt"/>
              <a:cs typeface="+mn-lt"/>
            </a:endParaRPr>
          </a:p>
          <a:p>
            <a:endParaRPr lang="ru" sz="2400" b="1" dirty="0">
              <a:latin typeface="Noto IKEA Latin" panose="020B0502040504020204" pitchFamily="34" charset="0"/>
              <a:ea typeface="+mn-lt"/>
              <a:cs typeface="+mn-lt"/>
            </a:endParaRPr>
          </a:p>
          <a:p>
            <a:endParaRPr lang="ru" dirty="0">
              <a:latin typeface="Noto IKEA Latin" panose="020B0502040504020204" pitchFamily="34" charset="0"/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en-US" sz="1600" dirty="0">
              <a:cs typeface="Arial"/>
            </a:endParaRPr>
          </a:p>
          <a:p>
            <a:endParaRPr lang="ru" sz="1600" dirty="0">
              <a:cs typeface="Arial"/>
            </a:endParaRPr>
          </a:p>
        </p:txBody>
      </p:sp>
      <p:pic>
        <p:nvPicPr>
          <p:cNvPr id="10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029F1794-1D7A-45E4-B85B-2075DE91E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356" y="936487"/>
            <a:ext cx="4032862" cy="60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A picture containing animal&#10;&#10;Description automatically generated">
            <a:extLst>
              <a:ext uri="{FF2B5EF4-FFF2-40B4-BE49-F238E27FC236}">
                <a16:creationId xmlns:a16="http://schemas.microsoft.com/office/drawing/2014/main" id="{24E8572A-B479-4823-B40C-7AA6929E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4174">
            <a:off x="10393935" y="594265"/>
            <a:ext cx="1540886" cy="1367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D70A26-416E-4E30-A9FB-D2AD1F625A69}"/>
              </a:ext>
            </a:extLst>
          </p:cNvPr>
          <p:cNvSpPr txBox="1"/>
          <p:nvPr/>
        </p:nvSpPr>
        <p:spPr>
          <a:xfrm>
            <a:off x="4954066" y="998491"/>
            <a:ext cx="684348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" sz="2400" b="1" dirty="0">
              <a:latin typeface="Noto IKEA Latin" panose="020B0502040504020204" pitchFamily="34" charset="0"/>
              <a:cs typeface="Arial"/>
            </a:endParaRPr>
          </a:p>
          <a:p>
            <a:endParaRPr lang="ru" sz="2400" b="1" dirty="0">
              <a:cs typeface="Arial"/>
            </a:endParaRPr>
          </a:p>
          <a:p>
            <a:endParaRPr lang="ru" sz="2400" b="1" dirty="0">
              <a:cs typeface="Arial"/>
            </a:endParaRPr>
          </a:p>
          <a:p>
            <a:endParaRPr lang="ru" sz="2400" b="1" dirty="0">
              <a:latin typeface="Noto IKEA Latin" panose="020B0502040504020204" pitchFamily="34" charset="0"/>
              <a:cs typeface="Arial"/>
            </a:endParaRPr>
          </a:p>
          <a:p>
            <a:endParaRPr lang="ru" sz="1600" dirty="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9EB30-E3D5-4B2D-88CE-4EEA8BD1AE50}"/>
              </a:ext>
            </a:extLst>
          </p:cNvPr>
          <p:cNvSpPr txBox="1"/>
          <p:nvPr/>
        </p:nvSpPr>
        <p:spPr>
          <a:xfrm>
            <a:off x="5151290" y="1351508"/>
            <a:ext cx="6843487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Noto IKEA Latin" panose="020B0502040504020204" pitchFamily="34" charset="0"/>
                <a:cs typeface="Arial"/>
              </a:rPr>
              <a:t>Если вы заинтересовались актуальной вакансией в ИКЕА, </a:t>
            </a:r>
            <a:r>
              <a:rPr lang="ru-RU" sz="2000" dirty="0">
                <a:latin typeface="Noto IKEA Latin" panose="020B0502040504020204" pitchFamily="34" charset="0"/>
                <a:cs typeface="Arial"/>
              </a:rPr>
              <a:t>напишите о себе на электронную почту:</a:t>
            </a:r>
            <a:endParaRPr lang="en-US" sz="2000" dirty="0">
              <a:latin typeface="Noto IKEA Latin" panose="020B0502040504020204" pitchFamily="34" charset="0"/>
              <a:cs typeface="Arial"/>
            </a:endParaRPr>
          </a:p>
          <a:p>
            <a:endParaRPr lang="ru" sz="2000" dirty="0">
              <a:latin typeface="Noto IKEA Latin" panose="020B0502040504020204" pitchFamily="34" charset="0"/>
              <a:cs typeface="Arial"/>
            </a:endParaRPr>
          </a:p>
          <a:p>
            <a:r>
              <a:rPr lang="fi-FI" sz="2400" b="1" dirty="0">
                <a:latin typeface="Noto IKEA Latin" panose="020B0502040504020204" pitchFamily="34" charset="0"/>
                <a:cs typeface="Arial"/>
                <a:hlinkClick r:id="rId4"/>
              </a:rPr>
              <a:t>evgeniya.vyatkina@ingka.ikea.com</a:t>
            </a:r>
            <a:endParaRPr lang="ru-RU" sz="2400" b="1" dirty="0">
              <a:latin typeface="Noto IKEA Latin" panose="020B0502040504020204" pitchFamily="34" charset="0"/>
              <a:cs typeface="Arial"/>
            </a:endParaRPr>
          </a:p>
          <a:p>
            <a:endParaRPr lang="fi-FI" sz="2400" b="1" dirty="0">
              <a:latin typeface="Noto IKEA Latin" panose="020B0502040504020204" pitchFamily="34" charset="0"/>
              <a:cs typeface="Arial"/>
            </a:endParaRPr>
          </a:p>
          <a:p>
            <a:r>
              <a:rPr lang="fi-FI" sz="2400" b="1" dirty="0">
                <a:latin typeface="Noto IKEA Latin" panose="020B0502040504020204" pitchFamily="34" charset="0"/>
                <a:cs typeface="Arial"/>
                <a:hlinkClick r:id="rId5"/>
              </a:rPr>
              <a:t>eugenia.dolgovykh@ingka.ikea.com</a:t>
            </a:r>
            <a:endParaRPr lang="fi-FI" sz="2400" b="1" dirty="0">
              <a:latin typeface="Noto IKEA Latin" panose="020B0502040504020204" pitchFamily="34" charset="0"/>
              <a:cs typeface="Arial"/>
            </a:endParaRPr>
          </a:p>
          <a:p>
            <a:endParaRPr lang="fi-FI" sz="2400" b="1" dirty="0">
              <a:latin typeface="Noto IKEA Latin" panose="020B0502040504020204" pitchFamily="34" charset="0"/>
              <a:cs typeface="Arial"/>
            </a:endParaRPr>
          </a:p>
          <a:p>
            <a:endParaRPr lang="en-US" sz="2400" b="1" dirty="0">
              <a:latin typeface="Noto IKEA Latin" panose="020B0502040504020204" pitchFamily="34" charset="0"/>
              <a:cs typeface="Arial"/>
            </a:endParaRPr>
          </a:p>
          <a:p>
            <a:r>
              <a:rPr lang="ru-RU" sz="1600" dirty="0">
                <a:latin typeface="Noto IKEA Latin" panose="020B0502040504020204" pitchFamily="34" charset="0"/>
                <a:cs typeface="Arial"/>
              </a:rPr>
              <a:t>Если вы не нашли подходящую вакансию, но хотите работать в ИКЕА, также присылайте информацию о себе. Мы свяжемся с вами в случае появления новых возможностей!</a:t>
            </a:r>
            <a:endParaRPr lang="ru" sz="1600" dirty="0">
              <a:latin typeface="Noto IKEA Latin" panose="020B0502040504020204" pitchFamily="34" charset="0"/>
              <a:cs typeface="Arial"/>
            </a:endParaRPr>
          </a:p>
          <a:p>
            <a:endParaRPr lang="ru" sz="1600" dirty="0"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3C42DB-2CA8-4814-83EC-8471551333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99" y="766798"/>
            <a:ext cx="3161017" cy="473969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897AF8-077A-4B40-9A51-533B85DD5F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140">
            <a:off x="1630639" y="876430"/>
            <a:ext cx="3402195" cy="51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KEA">
  <a:themeElements>
    <a:clrScheme name="IKEA">
      <a:dk1>
        <a:srgbClr val="000000"/>
      </a:dk1>
      <a:lt1>
        <a:srgbClr val="FFFFFF"/>
      </a:lt1>
      <a:dk2>
        <a:srgbClr val="595A59"/>
      </a:dk2>
      <a:lt2>
        <a:srgbClr val="BFC0BE"/>
      </a:lt2>
      <a:accent1>
        <a:srgbClr val="005B9C"/>
      </a:accent1>
      <a:accent2>
        <a:srgbClr val="E6792B"/>
      </a:accent2>
      <a:accent3>
        <a:srgbClr val="00A3DA"/>
      </a:accent3>
      <a:accent4>
        <a:srgbClr val="FEDA1A"/>
      </a:accent4>
      <a:accent5>
        <a:srgbClr val="6BB643"/>
      </a:accent5>
      <a:accent6>
        <a:srgbClr val="C3157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ptx" id="{873186E3-EB48-4BAA-BB3B-D001F1DFF7C7}" vid="{D74D54D2-CDD5-4C02-AE70-7C72411436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D42B60F49414589222C2187982F44" ma:contentTypeVersion="9" ma:contentTypeDescription="Create a new document." ma:contentTypeScope="" ma:versionID="d09c6b2a075d94edbd7345a4e6a5b736">
  <xsd:schema xmlns:xsd="http://www.w3.org/2001/XMLSchema" xmlns:xs="http://www.w3.org/2001/XMLSchema" xmlns:p="http://schemas.microsoft.com/office/2006/metadata/properties" xmlns:ns2="89de3deb-352d-4e10-8429-c058f1177c75" xmlns:ns3="90152286-1a3a-43b5-a6b9-658082157be0" targetNamespace="http://schemas.microsoft.com/office/2006/metadata/properties" ma:root="true" ma:fieldsID="de6922612e7a1b0c034edfda33d44540" ns2:_="" ns3:_="">
    <xsd:import namespace="89de3deb-352d-4e10-8429-c058f1177c75"/>
    <xsd:import namespace="90152286-1a3a-43b5-a6b9-658082157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e3deb-352d-4e10-8429-c058f1177c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52286-1a3a-43b5-a6b9-658082157b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152286-1a3a-43b5-a6b9-658082157be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362193D-8136-4942-AAEC-9EF77CD527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e3deb-352d-4e10-8429-c058f1177c75"/>
    <ds:schemaRef ds:uri="90152286-1a3a-43b5-a6b9-658082157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07C7E9-F981-4A4F-8805-F3601DA55E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9B7C5-7004-4021-8845-F6D3D6A71B25}">
  <ds:schemaRefs>
    <ds:schemaRef ds:uri="http://schemas.microsoft.com/office/2006/documentManagement/types"/>
    <ds:schemaRef ds:uri="89de3deb-352d-4e10-8429-c058f1177c75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0152286-1a3a-43b5-a6b9-658082157b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Presentation_light</Template>
  <TotalTime>1798</TotalTime>
  <Words>1089</Words>
  <Application>Microsoft Office PowerPoint</Application>
  <PresentationFormat>Широкоэкранный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Noto IKEA Latin</vt:lpstr>
      <vt:lpstr>Noto Sans IKEA</vt:lpstr>
      <vt:lpstr>Noto Sans IKEA Regular</vt:lpstr>
      <vt:lpstr>NotoIKEALatin-Regular</vt:lpstr>
      <vt:lpstr>IKEA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Elisaveta Shishina</dc:creator>
  <cp:keywords/>
  <dc:description/>
  <cp:lastModifiedBy>Evgeniya Vyatkina</cp:lastModifiedBy>
  <cp:revision>52</cp:revision>
  <cp:lastPrinted>2020-05-18T11:08:40Z</cp:lastPrinted>
  <dcterms:created xsi:type="dcterms:W3CDTF">2019-09-18T13:07:45Z</dcterms:created>
  <dcterms:modified xsi:type="dcterms:W3CDTF">2021-01-26T12:43:01Z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0x01010054FD42B60F49414589222C2187982F44</vt:lpwstr>
  </property>
  <property fmtid="{D5CDD505-2E9C-101B-9397-08002B2CF9AE}" pid="3" name="Order">
    <vt:r8>16927800</vt:r8>
  </property>
  <property fmtid="{D5CDD505-2E9C-101B-9397-08002B2CF9AE}" pid="4" name="ComplianceAssetId">
    <vt:lpwstr/>
  </property>
</Properties>
</file>